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51" r:id="rId2"/>
  </p:sldMasterIdLst>
  <p:notesMasterIdLst>
    <p:notesMasterId r:id="rId23"/>
  </p:notesMasterIdLst>
  <p:handoutMasterIdLst>
    <p:handoutMasterId r:id="rId24"/>
  </p:handoutMasterIdLst>
  <p:sldIdLst>
    <p:sldId id="256" r:id="rId3"/>
    <p:sldId id="2147470416" r:id="rId4"/>
    <p:sldId id="2147470972" r:id="rId5"/>
    <p:sldId id="630" r:id="rId6"/>
    <p:sldId id="2147470479" r:id="rId7"/>
    <p:sldId id="2147470484" r:id="rId8"/>
    <p:sldId id="2147470482" r:id="rId9"/>
    <p:sldId id="2147470947" r:id="rId10"/>
    <p:sldId id="2147470949" r:id="rId11"/>
    <p:sldId id="1672" r:id="rId12"/>
    <p:sldId id="2147470975" r:id="rId13"/>
    <p:sldId id="1673" r:id="rId14"/>
    <p:sldId id="2147470956" r:id="rId15"/>
    <p:sldId id="2147470958" r:id="rId16"/>
    <p:sldId id="2147470961" r:id="rId17"/>
    <p:sldId id="2147470950" r:id="rId18"/>
    <p:sldId id="2147470974" r:id="rId19"/>
    <p:sldId id="2147470976" r:id="rId20"/>
    <p:sldId id="2147470944" r:id="rId21"/>
    <p:sldId id="2147470475" r:id="rId2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78"/>
  </p:normalViewPr>
  <p:slideViewPr>
    <p:cSldViewPr>
      <p:cViewPr varScale="1">
        <p:scale>
          <a:sx n="81" d="100"/>
          <a:sy n="81" d="100"/>
        </p:scale>
        <p:origin x="1498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532" y="-102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5B3E96-510A-4CE8-A11B-31CBD2FA4C0D}" type="datetimeFigureOut">
              <a:rPr lang="en-US" smtClean="0"/>
              <a:pPr/>
              <a:t>9/6/2023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7A12ED-F32A-47F0-AB5B-DA049A49CEC4}" type="slidenum">
              <a:rPr lang="en-ZA" smtClean="0"/>
              <a:pPr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B90656-425C-4BD6-8B59-937B71857D80}" type="datetimeFigureOut">
              <a:rPr lang="en-US" smtClean="0"/>
              <a:pPr/>
              <a:t>9/6/2023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EA3F3-7F60-4372-AD96-0BFBCD79137E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4EA3F3-7F60-4372-AD96-0BFBCD7913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03E255-4AEF-4C54-9967-59FBF84C76A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79399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4EA3F3-7F60-4372-AD96-0BFBCD7913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03E255-4AEF-4C54-9967-59FBF84C76A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91776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4EA3F3-7F60-4372-AD96-0BFBCD7913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03E255-4AEF-4C54-9967-59FBF84C76A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60431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D4EA3F3-7F60-4372-AD96-0BFBCD79137E}" type="slidenum">
              <a:rPr kumimoji="0" lang="en-Z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503E255-4AEF-4C54-9967-59FBF84C76AC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9/6/2023</a:t>
            </a:fld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1953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143000"/>
          </a:xfrm>
          <a:prstGeom prst="rect">
            <a:avLst/>
          </a:prstGeom>
          <a:solidFill>
            <a:srgbClr val="005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11"/>
          <p:cNvPicPr>
            <a:picLocks noChangeAspect="1" noChangeArrowheads="1"/>
          </p:cNvPicPr>
          <p:nvPr userDrawn="1"/>
        </p:nvPicPr>
        <p:blipFill>
          <a:blip r:embed="rId2" cstate="print"/>
          <a:srcRect r="26000"/>
          <a:stretch>
            <a:fillRect/>
          </a:stretch>
        </p:blipFill>
        <p:spPr bwMode="auto">
          <a:xfrm>
            <a:off x="228600" y="1219200"/>
            <a:ext cx="1524000" cy="1372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7"/>
          <p:cNvPicPr>
            <a:picLocks noChangeAspect="1" noChangeArrowheads="1"/>
          </p:cNvPicPr>
          <p:nvPr userDrawn="1"/>
        </p:nvPicPr>
        <p:blipFill>
          <a:blip r:embed="rId3" cstate="print"/>
          <a:srcRect l="5799" r="18813"/>
          <a:stretch>
            <a:fillRect/>
          </a:stretch>
        </p:blipFill>
        <p:spPr bwMode="auto">
          <a:xfrm flipH="1">
            <a:off x="228600" y="2743200"/>
            <a:ext cx="1524000" cy="1333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/>
          <a:srcRect l="11563" r="32932" b="27168"/>
          <a:stretch>
            <a:fillRect/>
          </a:stretch>
        </p:blipFill>
        <p:spPr bwMode="auto">
          <a:xfrm>
            <a:off x="228600" y="4267200"/>
            <a:ext cx="1567543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2" name="Straight Connector 11"/>
          <p:cNvCxnSpPr/>
          <p:nvPr userDrawn="1"/>
        </p:nvCxnSpPr>
        <p:spPr>
          <a:xfrm>
            <a:off x="2514600" y="2667000"/>
            <a:ext cx="6400800" cy="1588"/>
          </a:xfrm>
          <a:prstGeom prst="line">
            <a:avLst/>
          </a:prstGeom>
          <a:ln>
            <a:solidFill>
              <a:srgbClr val="005D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 userDrawn="1"/>
        </p:nvCxnSpPr>
        <p:spPr>
          <a:xfrm>
            <a:off x="2514600" y="4191000"/>
            <a:ext cx="6400800" cy="1588"/>
          </a:xfrm>
          <a:prstGeom prst="line">
            <a:avLst/>
          </a:prstGeom>
          <a:ln>
            <a:solidFill>
              <a:srgbClr val="005D2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 descr="NDOH Logo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52400" y="5890664"/>
            <a:ext cx="2286000" cy="824484"/>
          </a:xfrm>
          <a:prstGeom prst="rect">
            <a:avLst/>
          </a:prstGeom>
        </p:spPr>
      </p:pic>
      <p:cxnSp>
        <p:nvCxnSpPr>
          <p:cNvPr id="17" name="Straight Connector 16"/>
          <p:cNvCxnSpPr/>
          <p:nvPr userDrawn="1"/>
        </p:nvCxnSpPr>
        <p:spPr>
          <a:xfrm>
            <a:off x="0" y="5791200"/>
            <a:ext cx="9144000" cy="158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Logo - NDP - Full colour.jpg"/>
          <p:cNvPicPr>
            <a:picLocks noChangeAspect="1"/>
          </p:cNvPicPr>
          <p:nvPr userDrawn="1"/>
        </p:nvPicPr>
        <p:blipFill>
          <a:blip r:embed="rId6" cstate="print"/>
          <a:stretch>
            <a:fillRect/>
          </a:stretch>
        </p:blipFill>
        <p:spPr>
          <a:xfrm>
            <a:off x="7786710" y="5857892"/>
            <a:ext cx="1130416" cy="10715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 userDrawn="1"/>
        </p:nvCxnSpPr>
        <p:spPr>
          <a:xfrm>
            <a:off x="0" y="5791200"/>
            <a:ext cx="9144000" cy="158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Logo - NDP - Full colour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7786710" y="5857892"/>
            <a:ext cx="1130416" cy="107157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6894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1"/>
            </p:custDataLst>
          </p:nvPr>
        </p:nvGraphicFramePr>
        <p:xfrm>
          <a:off x="1191" y="1588"/>
          <a:ext cx="1191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395" imgH="394" progId="TCLayout.ActiveDocument.1">
                  <p:embed/>
                </p:oleObj>
              </mc:Choice>
              <mc:Fallback>
                <p:oleObj name="think-cell Slide" r:id="rId4" imgW="395" imgH="394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588"/>
                        <a:ext cx="1191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Rectangle 1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19063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Verdana" panose="020B0604030504040204" pitchFamily="34" charset="0"/>
              <a:cs typeface="+mn-cs"/>
              <a:sym typeface="Calibri" panose="020F0502020204030204" pitchFamily="34" charset="0"/>
            </a:endParaRP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258590" y="0"/>
            <a:ext cx="8555868" cy="1052736"/>
          </a:xfrm>
          <a:prstGeom prst="rect">
            <a:avLst/>
          </a:prstGeom>
        </p:spPr>
        <p:txBody>
          <a:bodyPr anchor="ctr"/>
          <a:lstStyle>
            <a:lvl1pPr algn="l">
              <a:defRPr sz="1800" b="1" u="sng">
                <a:solidFill>
                  <a:schemeClr val="bg1"/>
                </a:solidFill>
                <a:latin typeface="+mj-lt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ZA" dirty="0"/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258292" y="1277840"/>
            <a:ext cx="8634487" cy="4672110"/>
          </a:xfrm>
          <a:prstGeom prst="rect">
            <a:avLst/>
          </a:prstGeom>
        </p:spPr>
        <p:txBody>
          <a:bodyPr/>
          <a:lstStyle>
            <a:lvl1pPr>
              <a:defRPr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557213" indent="-214313">
              <a:buFont typeface="Courier New" panose="02070309020205020404" pitchFamily="49" charset="0"/>
              <a:buChar char="o"/>
              <a:defRPr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9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ZA" dirty="0"/>
          </a:p>
        </p:txBody>
      </p:sp>
      <p:sp>
        <p:nvSpPr>
          <p:cNvPr id="6" name="Text Placeholder 13"/>
          <p:cNvSpPr>
            <a:spLocks noGrp="1"/>
          </p:cNvSpPr>
          <p:nvPr>
            <p:ph type="body" sz="quarter" idx="11"/>
          </p:nvPr>
        </p:nvSpPr>
        <p:spPr>
          <a:xfrm>
            <a:off x="1925241" y="6026664"/>
            <a:ext cx="6211155" cy="64242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6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6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6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6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600">
                <a:solidFill>
                  <a:schemeClr val="bg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  <a:endParaRPr lang="en-ZA" dirty="0"/>
          </a:p>
        </p:txBody>
      </p:sp>
      <p:sp>
        <p:nvSpPr>
          <p:cNvPr id="7" name="Rectangle 26"/>
          <p:cNvSpPr txBox="1">
            <a:spLocks noChangeArrowheads="1"/>
          </p:cNvSpPr>
          <p:nvPr userDrawn="1"/>
        </p:nvSpPr>
        <p:spPr>
          <a:xfrm>
            <a:off x="8819964" y="6605736"/>
            <a:ext cx="324036" cy="252264"/>
          </a:xfrm>
          <a:prstGeom prst="rect">
            <a:avLst/>
          </a:prstGeom>
          <a:ln/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017EE79-33E5-4C4B-BAE3-E8DBEA3383C6}" type="slidenum">
              <a:rPr kumimoji="0" lang="en-ZA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ZA" sz="9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130926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eg"/><Relationship Id="rId5" Type="http://schemas.openxmlformats.org/officeDocument/2006/relationships/image" Target="../media/image4.jpeg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9DE21-5DAA-4204-B423-28510684095B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0"/>
            <a:ext cx="9144000" cy="1066800"/>
          </a:xfrm>
          <a:prstGeom prst="rect">
            <a:avLst/>
          </a:prstGeom>
          <a:solidFill>
            <a:srgbClr val="005D2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NDOH Logo.jpg"/>
          <p:cNvPicPr>
            <a:picLocks noChangeAspect="1"/>
          </p:cNvPicPr>
          <p:nvPr userDrawn="1"/>
        </p:nvPicPr>
        <p:blipFill>
          <a:blip r:embed="rId5" cstate="print"/>
          <a:stretch>
            <a:fillRect/>
          </a:stretch>
        </p:blipFill>
        <p:spPr>
          <a:xfrm>
            <a:off x="152400" y="5867400"/>
            <a:ext cx="2286000" cy="824484"/>
          </a:xfrm>
          <a:prstGeom prst="rect">
            <a:avLst/>
          </a:prstGeom>
        </p:spPr>
      </p:pic>
      <p:pic>
        <p:nvPicPr>
          <p:cNvPr id="9" name="Picture 11"/>
          <p:cNvPicPr>
            <a:picLocks noChangeAspect="1" noChangeArrowheads="1"/>
          </p:cNvPicPr>
          <p:nvPr userDrawn="1"/>
        </p:nvPicPr>
        <p:blipFill>
          <a:blip r:embed="rId6" cstate="print"/>
          <a:srcRect r="26000"/>
          <a:stretch>
            <a:fillRect/>
          </a:stretch>
        </p:blipFill>
        <p:spPr bwMode="auto">
          <a:xfrm>
            <a:off x="7341870" y="1"/>
            <a:ext cx="1184147" cy="1066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 descr="Logo - NDP - Full colour.jpg"/>
          <p:cNvPicPr>
            <a:picLocks noChangeAspect="1"/>
          </p:cNvPicPr>
          <p:nvPr userDrawn="1"/>
        </p:nvPicPr>
        <p:blipFill>
          <a:blip r:embed="rId7" cstate="print"/>
          <a:stretch>
            <a:fillRect/>
          </a:stretch>
        </p:blipFill>
        <p:spPr>
          <a:xfrm>
            <a:off x="7786710" y="5857892"/>
            <a:ext cx="1130416" cy="107157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6" r:id="rId3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jpe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jpeg"/><Relationship Id="rId15" Type="http://schemas.openxmlformats.org/officeDocument/2006/relationships/image" Target="../media/image26.jpe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14600" y="1752600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28</a:t>
            </a:r>
            <a:r>
              <a:rPr lang="en-US" sz="2000" baseline="30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NEDLAC ANNUAL SUMMIT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50013" y="2780928"/>
            <a:ext cx="5791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Ms TE Furumele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National Department of Health: Communicable Disease Control</a:t>
            </a:r>
          </a:p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Tsakani.Furumele@health.gov.za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14600" y="4800600"/>
            <a:ext cx="5791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08 September 2023</a:t>
            </a: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79512" y="199683"/>
            <a:ext cx="7315200" cy="838200"/>
          </a:xfrm>
          <a:prstGeom prst="rect">
            <a:avLst/>
          </a:prstGeom>
        </p:spPr>
        <p:txBody>
          <a:bodyPr tIns="45720" rIns="91440" bIns="45720" anchor="b">
            <a:no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/>
            </a:pPr>
            <a:r>
              <a:rPr kumimoji="0" lang="en-GB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Building resilience to mitigate impact of public health event: cholera response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0C33E5-FF4F-6D50-1347-7FD164598D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0"/>
            <a:ext cx="8922978" cy="1052736"/>
          </a:xfrm>
        </p:spPr>
        <p:txBody>
          <a:bodyPr/>
          <a:lstStyle/>
          <a:p>
            <a:r>
              <a:rPr lang="en-US" sz="2800" b="0" u="none" dirty="0">
                <a:latin typeface="Arial (Headings)"/>
              </a:rPr>
              <a:t>Components for Health Preparedness,</a:t>
            </a:r>
            <a:br>
              <a:rPr lang="en-US" sz="2800" b="0" u="none" dirty="0">
                <a:latin typeface="Arial (Headings)"/>
              </a:rPr>
            </a:br>
            <a:r>
              <a:rPr lang="en-US" sz="2800" b="0" u="none" dirty="0">
                <a:latin typeface="Arial (Headings)"/>
              </a:rPr>
              <a:t>and Resilience for Emerging Threats (PRET)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AF831F-F229-BFB0-52F3-8FFB1E1918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12 Core capacities, in line with the </a:t>
            </a:r>
            <a:r>
              <a:rPr lang="en-US" sz="2000" b="1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International Health Regulations (2005)</a:t>
            </a: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are needed for respiratory pathogen pandemic preparedness, and specific actions can be taken to strengthen preparedness of each.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To simplify planning and to align with global planning instrument, the 12 IHR (2005)  core capacities can be organized according to  five components for health emergency preparedness, response and resilience; namely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Emergency Coordination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Collaborative surveillance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Community protection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Clinical care </a:t>
            </a:r>
          </a:p>
          <a:p>
            <a:pPr marL="171450" indent="-171450" defTabSz="685800">
              <a:lnSpc>
                <a:spcPct val="90000"/>
              </a:lnSpc>
              <a:spcBef>
                <a:spcPts val="750"/>
              </a:spcBef>
              <a:defRPr/>
            </a:pPr>
            <a:r>
              <a:rPr lang="en-US" sz="2000" dirty="0">
                <a:solidFill>
                  <a:prstClr val="black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Access to counter measures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656D08-CF39-9E75-8917-FEEAFC798E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3224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B7175-FEEC-CD01-C4B2-9F6EAAD21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0"/>
            <a:ext cx="7848872" cy="1052736"/>
          </a:xfrm>
        </p:spPr>
        <p:txBody>
          <a:bodyPr/>
          <a:lstStyle/>
          <a:p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(Headings)"/>
                <a:ea typeface="Verdana" panose="020B0604030504040204" pitchFamily="34" charset="0"/>
              </a:rPr>
              <a:t>Cholera Response according to the 5Cs </a:t>
            </a:r>
            <a:endParaRPr lang="en-US" sz="2800" u="none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B5888-4D57-AA66-9C4A-D358E79C3E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475C9-FE0D-944D-C6AC-6F73C32BCD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AEB1646-11FE-A165-6FE2-60D3A8AE2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2020350"/>
              </p:ext>
            </p:extLst>
          </p:nvPr>
        </p:nvGraphicFramePr>
        <p:xfrm>
          <a:off x="258292" y="1277840"/>
          <a:ext cx="8627416" cy="445541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505396">
                  <a:extLst>
                    <a:ext uri="{9D8B030D-6E8A-4147-A177-3AD203B41FA5}">
                      <a16:colId xmlns:a16="http://schemas.microsoft.com/office/drawing/2014/main" val="280598794"/>
                    </a:ext>
                  </a:extLst>
                </a:gridCol>
                <a:gridCol w="3154803">
                  <a:extLst>
                    <a:ext uri="{9D8B030D-6E8A-4147-A177-3AD203B41FA5}">
                      <a16:colId xmlns:a16="http://schemas.microsoft.com/office/drawing/2014/main" val="1256906318"/>
                    </a:ext>
                  </a:extLst>
                </a:gridCol>
                <a:gridCol w="3967217">
                  <a:extLst>
                    <a:ext uri="{9D8B030D-6E8A-4147-A177-3AD203B41FA5}">
                      <a16:colId xmlns:a16="http://schemas.microsoft.com/office/drawing/2014/main" val="166207920"/>
                    </a:ext>
                  </a:extLst>
                </a:gridCol>
              </a:tblGrid>
              <a:tr h="797802">
                <a:tc>
                  <a:txBody>
                    <a:bodyPr/>
                    <a:lstStyle/>
                    <a:p>
                      <a:r>
                        <a:rPr lang="en-US" sz="1600" dirty="0"/>
                        <a:t>COMPONENT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IHR CORE CAPACITIES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BEST PRACTICES DURING THE CHOLERA RESPONSE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4333392"/>
                  </a:ext>
                </a:extLst>
              </a:tr>
              <a:tr h="2516144">
                <a:tc>
                  <a:txBody>
                    <a:bodyPr/>
                    <a:lstStyle/>
                    <a:p>
                      <a:r>
                        <a:rPr lang="en-US" sz="1600" dirty="0"/>
                        <a:t>Emergency </a:t>
                      </a:r>
                      <a:r>
                        <a:rPr lang="en-US" sz="1600" b="1" dirty="0"/>
                        <a:t>coordination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Policy, legal and normative instruments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Coordination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Financing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Human resources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IHR  (2005)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Incident Management Teams (IMT at all levels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Global Task Force on Cholera Control Guidelines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Used Financial and human resources  from NDOH, GP Health – districts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579165122"/>
                  </a:ext>
                </a:extLst>
              </a:tr>
              <a:tr h="1141470">
                <a:tc>
                  <a:txBody>
                    <a:bodyPr/>
                    <a:lstStyle/>
                    <a:p>
                      <a:r>
                        <a:rPr lang="en-US" sz="1600" b="1" dirty="0"/>
                        <a:t>Collaborative</a:t>
                      </a:r>
                      <a:r>
                        <a:rPr lang="en-US" sz="1600" dirty="0"/>
                        <a:t> surveillance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Laboratory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Surveillance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One Health/ Zoonotic diseases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NHLS peripheral laboratories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NICD for genotyping 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600" dirty="0"/>
                        <a:t>Water quality testing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7699495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27625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B7175-FEEC-CD01-C4B2-9F6EAAD214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08520" y="0"/>
            <a:ext cx="7416825" cy="1052736"/>
          </a:xfrm>
        </p:spPr>
        <p:txBody>
          <a:bodyPr/>
          <a:lstStyle/>
          <a:p>
            <a:r>
              <a:rPr lang="en-US" sz="3200" b="0" u="none" dirty="0">
                <a:latin typeface="Arial (Headings)"/>
              </a:rPr>
              <a:t>Cholera Response according to the 5Cs 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7B5888-4D57-AA66-9C4A-D358E79C3E2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1475C9-FE0D-944D-C6AC-6F73C32BCD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Table 5">
            <a:extLst>
              <a:ext uri="{FF2B5EF4-FFF2-40B4-BE49-F238E27FC236}">
                <a16:creationId xmlns:a16="http://schemas.microsoft.com/office/drawing/2014/main" id="{9AEB1646-11FE-A165-6FE2-60D3A8AE28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51366864"/>
              </p:ext>
            </p:extLst>
          </p:nvPr>
        </p:nvGraphicFramePr>
        <p:xfrm>
          <a:off x="107504" y="1109690"/>
          <a:ext cx="9036496" cy="471957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016224">
                  <a:extLst>
                    <a:ext uri="{9D8B030D-6E8A-4147-A177-3AD203B41FA5}">
                      <a16:colId xmlns:a16="http://schemas.microsoft.com/office/drawing/2014/main" val="280598794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1256906318"/>
                    </a:ext>
                  </a:extLst>
                </a:gridCol>
                <a:gridCol w="3347864">
                  <a:extLst>
                    <a:ext uri="{9D8B030D-6E8A-4147-A177-3AD203B41FA5}">
                      <a16:colId xmlns:a16="http://schemas.microsoft.com/office/drawing/2014/main" val="166207920"/>
                    </a:ext>
                  </a:extLst>
                </a:gridCol>
              </a:tblGrid>
              <a:tr h="577946">
                <a:tc>
                  <a:txBody>
                    <a:bodyPr/>
                    <a:lstStyle/>
                    <a:p>
                      <a:r>
                        <a:rPr lang="en-US" sz="1800" dirty="0"/>
                        <a:t>COMPONENT 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IHR CORE CAPACITIES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BEST PRACTICES DURING THE CHOLERA RESPONSE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984333392"/>
                  </a:ext>
                </a:extLst>
              </a:tr>
              <a:tr h="2375999">
                <a:tc>
                  <a:txBody>
                    <a:bodyPr/>
                    <a:lstStyle/>
                    <a:p>
                      <a:r>
                        <a:rPr lang="en-US" sz="1800" b="1" dirty="0"/>
                        <a:t>Community</a:t>
                      </a:r>
                      <a:r>
                        <a:rPr lang="en-US" sz="1800" dirty="0"/>
                        <a:t> protection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Infection prevention and control (in community settings)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 - Public health and social measures</a:t>
                      </a:r>
                    </a:p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800" dirty="0"/>
                        <a:t> - Vaccination and chemoprophylaxis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Risk communication and community engagement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Points of entry and border health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IPC guidelines implementation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Provision of safe drinking water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Risk communication and community engagement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Psychosocial support to bereaved families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No vaccination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PoE surveillance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2183715254"/>
                  </a:ext>
                </a:extLst>
              </a:tr>
              <a:tr h="834811">
                <a:tc>
                  <a:txBody>
                    <a:bodyPr/>
                    <a:lstStyle/>
                    <a:p>
                      <a:r>
                        <a:rPr lang="en-US" sz="1800" b="1" dirty="0"/>
                        <a:t>Clinical</a:t>
                      </a:r>
                      <a:r>
                        <a:rPr lang="en-US" sz="1800" dirty="0"/>
                        <a:t> care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Health Service provision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Infection prevention and control (in health care facilities)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Hospital admissions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/>
                        <a:t>Kanana</a:t>
                      </a:r>
                      <a:r>
                        <a:rPr lang="en-US" sz="1800" dirty="0"/>
                        <a:t> Treatment Uni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Distribution of hygiene packs.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805927729"/>
                  </a:ext>
                </a:extLst>
              </a:tr>
              <a:tr h="834811">
                <a:tc>
                  <a:txBody>
                    <a:bodyPr/>
                    <a:lstStyle/>
                    <a:p>
                      <a:r>
                        <a:rPr lang="en-US" sz="1800" dirty="0"/>
                        <a:t>Access to </a:t>
                      </a:r>
                      <a:r>
                        <a:rPr lang="en-US" sz="1800" b="1" dirty="0"/>
                        <a:t>counter</a:t>
                      </a:r>
                      <a:r>
                        <a:rPr lang="en-US" sz="1800" dirty="0"/>
                        <a:t> measures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/>
                        <a:t>Health emergency management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800" dirty="0" err="1"/>
                        <a:t>Kanana</a:t>
                      </a:r>
                      <a:r>
                        <a:rPr lang="en-US" sz="1800" dirty="0"/>
                        <a:t> Treatment Unit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38340100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586008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F33E55-AF72-4CA5-A5B8-34130A23A56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51520" y="0"/>
            <a:ext cx="7056784" cy="431800"/>
          </a:xfrm>
        </p:spPr>
        <p:txBody>
          <a:bodyPr/>
          <a:lstStyle/>
          <a:p>
            <a:pPr algn="l"/>
            <a:r>
              <a:rPr lang="en-ZA" sz="3200" dirty="0">
                <a:solidFill>
                  <a:schemeClr val="bg1"/>
                </a:solidFill>
                <a:latin typeface="Arial (Headings)"/>
              </a:rPr>
              <a:t>Public Health Response: Case management – </a:t>
            </a:r>
            <a:r>
              <a:rPr lang="en-ZA" sz="3200" dirty="0" err="1">
                <a:solidFill>
                  <a:schemeClr val="bg1"/>
                </a:solidFill>
                <a:latin typeface="Arial (Headings)"/>
              </a:rPr>
              <a:t>Kanana</a:t>
            </a:r>
            <a:r>
              <a:rPr lang="en-ZA" sz="3200" dirty="0">
                <a:solidFill>
                  <a:schemeClr val="bg1"/>
                </a:solidFill>
                <a:latin typeface="Arial (Headings)"/>
              </a:rPr>
              <a:t> CTU</a:t>
            </a:r>
            <a:br>
              <a:rPr lang="en-ZA" sz="3200" dirty="0">
                <a:latin typeface="Arial (Headings)"/>
              </a:rPr>
            </a:br>
            <a:br>
              <a:rPr lang="en-ZA" sz="3200" dirty="0">
                <a:latin typeface="Arial (Headings)"/>
              </a:rPr>
            </a:br>
            <a:br>
              <a:rPr lang="en-ZA" sz="3200" dirty="0">
                <a:latin typeface="Arial (Headings)"/>
              </a:rPr>
            </a:br>
            <a:r>
              <a:rPr lang="en-ZA" sz="3200" dirty="0">
                <a:latin typeface="Arial (Headings)"/>
              </a:rPr>
              <a:t>	</a:t>
            </a:r>
            <a:endParaRPr lang="en-US" sz="3200" dirty="0">
              <a:latin typeface="Arial (Headings)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2D5A9B-2B1F-46F8-9EDC-839D99A689A8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22920" y="1052736"/>
            <a:ext cx="9105900" cy="5201603"/>
          </a:xfrm>
        </p:spPr>
        <p:txBody>
          <a:bodyPr>
            <a:normAutofit/>
          </a:bodyPr>
          <a:lstStyle/>
          <a:p>
            <a:pPr lvl="1"/>
            <a:endParaRPr lang="en-US" sz="2600" b="0" dirty="0"/>
          </a:p>
          <a:p>
            <a:endParaRPr lang="en-US" b="0" dirty="0"/>
          </a:p>
          <a:p>
            <a:endParaRPr lang="en-ZA" b="0" dirty="0"/>
          </a:p>
          <a:p>
            <a:endParaRPr lang="en-US" b="0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Content Placeholder 4" descr="Aerial view of a city&#10;&#10;Description automatically generated">
            <a:extLst>
              <a:ext uri="{FF2B5EF4-FFF2-40B4-BE49-F238E27FC236}">
                <a16:creationId xmlns:a16="http://schemas.microsoft.com/office/drawing/2014/main" id="{093046EB-B3BF-53ED-2570-DBCEBB86FD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97" y="1567219"/>
            <a:ext cx="4223003" cy="372356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D59A7F7-D6DC-7CDC-7A08-D4738B346ED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8077" y="1551428"/>
            <a:ext cx="3960440" cy="3723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5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3174"/>
            <a:ext cx="6546304" cy="1049562"/>
          </a:xfrm>
          <a:prstGeom prst="rect">
            <a:avLst/>
          </a:prstGeom>
        </p:spPr>
        <p:txBody>
          <a:bodyPr tIns="45720" rIns="91440" bIns="45720" anchor="ctr">
            <a:normAutofit lnSpcReduction="10000"/>
          </a:bodyPr>
          <a:lstStyle/>
          <a:p>
            <a:pPr lvl="0">
              <a:defRPr/>
            </a:pPr>
            <a:r>
              <a:rPr lang="en-US" sz="3200" dirty="0">
                <a:solidFill>
                  <a:schemeClr val="bg1"/>
                </a:solidFill>
                <a:latin typeface="Arial (Headings)"/>
              </a:rPr>
              <a:t>Public Health Response: Hygiene Packs Distribution</a:t>
            </a:r>
            <a:endParaRPr kumimoji="0" lang="en-ZA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(Headings)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0364" y="5786454"/>
            <a:ext cx="1571636" cy="1071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556792"/>
            <a:ext cx="4104456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MSF and UNICEF have donated 3,000 Hygiene Packs which are being distributed among the communities.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A Standard Operation Procedure has been developed to guide the distribution of these packs.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Packs were distributed </a:t>
            </a:r>
            <a:r>
              <a:rPr lang="en-US" sz="2000" dirty="0">
                <a:solidFill>
                  <a:prstClr val="black"/>
                </a:solidFill>
              </a:rPr>
              <a:t>to families where cases have been detected as well as homes within  50-meter radius</a:t>
            </a:r>
            <a:r>
              <a:rPr lang="en-US" sz="2000" dirty="0"/>
              <a:t>.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2784" y="1897897"/>
            <a:ext cx="2160240" cy="28803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9832" y="1866127"/>
            <a:ext cx="2184067" cy="291209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32784" y="4914451"/>
            <a:ext cx="42876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457189">
              <a:spcBef>
                <a:spcPct val="20000"/>
              </a:spcBef>
              <a:defRPr/>
            </a:pPr>
            <a:r>
              <a:rPr lang="en-US" sz="1400" dirty="0">
                <a:solidFill>
                  <a:prstClr val="black"/>
                </a:solidFill>
              </a:rPr>
              <a:t>Each hygiene pack contains chlorine, sanitizer, washing powder (Oral rehydration Solution sachets, aqua tablets (water treatment tablets). </a:t>
            </a:r>
          </a:p>
        </p:txBody>
      </p:sp>
    </p:spTree>
    <p:extLst>
      <p:ext uri="{BB962C8B-B14F-4D97-AF65-F5344CB8AC3E}">
        <p14:creationId xmlns:p14="http://schemas.microsoft.com/office/powerpoint/2010/main" val="20865341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3174"/>
            <a:ext cx="6546304" cy="1049562"/>
          </a:xfrm>
          <a:prstGeom prst="rect">
            <a:avLst/>
          </a:prstGeom>
        </p:spPr>
        <p:txBody>
          <a:bodyPr tIns="45720" rIns="91440" b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(Headings)"/>
                <a:ea typeface="Calibri" panose="020F0502020204030204" pitchFamily="34" charset="0"/>
                <a:cs typeface="Arial" panose="020B0604020202020204" pitchFamily="34" charset="0"/>
              </a:rPr>
              <a:t>RCCE: Communication Channels</a:t>
            </a:r>
          </a:p>
        </p:txBody>
      </p:sp>
      <p:sp>
        <p:nvSpPr>
          <p:cNvPr id="7" name="Rectangle 6"/>
          <p:cNvSpPr/>
          <p:nvPr/>
        </p:nvSpPr>
        <p:spPr>
          <a:xfrm>
            <a:off x="3000364" y="5786454"/>
            <a:ext cx="1571636" cy="1071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AD9D158-4D45-27E3-4EB5-60847E5C24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159775"/>
            <a:ext cx="9144000" cy="45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3624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07504" y="1226949"/>
            <a:ext cx="9036496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Integration of lessons learned from the COVID-19 response, incorporating concepts of the WHO Incident Management System (IMS) and rapid response strategies.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ZA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Strong and present leadership from managers at all levels, contributing to the overall effectiveness of the response.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Political commitment and leadership at presidency, national departments (Health, Water and Sanitation, and Social Development), provincial and local levels, further enhancing the response's effectiveness.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ZA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dirty="0">
                <a:latin typeface="Arial" panose="020B0604020202020204" pitchFamily="34" charset="0"/>
                <a:cs typeface="Arial" panose="020B0604020202020204" pitchFamily="34" charset="0"/>
              </a:rPr>
              <a:t>Effective external communication and dissemination of information with partners and communities, including the media and press briefings.</a:t>
            </a: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Promotion of interprovincial cross-border collaboration, such as between provinces like Northwest and Gauteng provinces, to enhance response coordination and resource sharing.</a:t>
            </a:r>
            <a:endParaRPr kumimoji="0" lang="en-US" b="0" i="0" u="none" strike="noStrike" cap="none" normalizeH="0" baseline="0" dirty="0">
              <a:ln>
                <a:noFill/>
              </a:ln>
              <a:solidFill>
                <a:srgbClr val="005D28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4" y="188640"/>
            <a:ext cx="288032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3200" i="0" u="none" strike="noStrike" cap="none" normalizeH="0" baseline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Best practices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179512" y="1735360"/>
            <a:ext cx="9108504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Collective planning and response is critical for mitigating public health emergencies and building resilient systems.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Intersectoral and multidisciplinary collaboration is key: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- Maximize available resources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Reduce duplication of planning processes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ZA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No one is left behind</a:t>
            </a: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lang="en-ZA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505" y="188640"/>
            <a:ext cx="38884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Arial" panose="020B0604020202020204" pitchFamily="34" charset="0"/>
                <a:ea typeface="Calibri" pitchFamily="34" charset="0"/>
                <a:cs typeface="Arial" pitchFamily="34" charset="0"/>
              </a:rPr>
              <a:t>Recommendations</a:t>
            </a:r>
            <a:endParaRPr kumimoji="0" lang="en-US" sz="3200" i="0" u="none" strike="noStrike" cap="none" normalizeH="0" baseline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latin typeface="Arial" panose="020B0604020202020204" pitchFamily="34" charset="0"/>
              <a:ea typeface="Calibri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616094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323528" y="3174"/>
            <a:ext cx="6546304" cy="1049562"/>
          </a:xfrm>
          <a:prstGeom prst="rect">
            <a:avLst/>
          </a:prstGeom>
        </p:spPr>
        <p:txBody>
          <a:bodyPr tIns="45720" rIns="91440" bIns="4572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(Headings)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kumimoji="0" lang="en-ZA" sz="320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(Headings)"/>
                <a:ea typeface="Calibri" panose="020F0502020204030204" pitchFamily="34" charset="0"/>
                <a:cs typeface="Arial" panose="020B0604020202020204" pitchFamily="34" charset="0"/>
              </a:rPr>
              <a:t>onclusion</a:t>
            </a:r>
            <a:endParaRPr kumimoji="0" lang="en-ZA" sz="320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 (Headings)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00364" y="5786454"/>
            <a:ext cx="1571636" cy="10715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6085D5F-8376-3BC0-2234-91449730E0F3}"/>
              </a:ext>
            </a:extLst>
          </p:cNvPr>
          <p:cNvSpPr txBox="1"/>
          <p:nvPr/>
        </p:nvSpPr>
        <p:spPr>
          <a:xfrm>
            <a:off x="0" y="1052736"/>
            <a:ext cx="8532440" cy="56169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Despite all the efforts by the different stakeholders the source of Cholera contamination has not yet been identified.</a:t>
            </a:r>
          </a:p>
          <a:p>
            <a:pPr marL="7429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However, the interventions </a:t>
            </a:r>
            <a:r>
              <a:rPr lang="en-ZA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have</a:t>
            </a: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yielded positive results: it is more than ten weeks since a cholera case has been detected within our boundaries.</a:t>
            </a:r>
          </a:p>
          <a:p>
            <a:pPr marL="7429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The country is on high alert </a:t>
            </a:r>
            <a:r>
              <a:rPr lang="en-ZA" dirty="0">
                <a:solidFill>
                  <a:prstClr val="black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to detect and contain cholera </a:t>
            </a:r>
            <a:r>
              <a:rPr kumimoji="0" lang="en-ZA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7429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Any public health event, no matter how small, is an opportunity to strengthen our capacities to respond.</a:t>
            </a:r>
          </a:p>
          <a:p>
            <a:pPr marL="7429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ZA" sz="18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kumimoji="0" lang="en-ZA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reparedness</a:t>
            </a:r>
            <a:r>
              <a:rPr kumimoji="0" lang="en-ZA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is not optional</a:t>
            </a:r>
          </a:p>
          <a:p>
            <a:pPr marL="742950" marR="0" lvl="0" indent="-28575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ZA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457200" algn="l"/>
              </a:tabLst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>
                <a:tab pos="457200" algn="l"/>
              </a:tabLst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8F4BB8F-B4EF-7C73-0265-4D186F63BC6E}"/>
              </a:ext>
            </a:extLst>
          </p:cNvPr>
          <p:cNvSpPr/>
          <p:nvPr/>
        </p:nvSpPr>
        <p:spPr>
          <a:xfrm>
            <a:off x="7308304" y="6393210"/>
            <a:ext cx="432048" cy="2761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rgbClr val="FF0000"/>
                </a:solidFill>
              </a:rPr>
              <a:t>36</a:t>
            </a:r>
            <a:endParaRPr lang="en-GB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87955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19"/>
          <p:cNvSpPr txBox="1">
            <a:spLocks/>
          </p:cNvSpPr>
          <p:nvPr/>
        </p:nvSpPr>
        <p:spPr>
          <a:xfrm>
            <a:off x="6057900" y="5624514"/>
            <a:ext cx="1600200" cy="273844"/>
          </a:xfrm>
          <a:prstGeom prst="rect">
            <a:avLst/>
          </a:prstGeom>
        </p:spPr>
        <p:txBody>
          <a:bodyPr/>
          <a:lstStyle/>
          <a:p>
            <a:pPr algn="r">
              <a:defRPr/>
            </a:pPr>
            <a:endParaRPr lang="en-US" sz="135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1714500" y="857250"/>
            <a:ext cx="4171950" cy="742950"/>
          </a:xfrm>
          <a:prstGeom prst="rect">
            <a:avLst/>
          </a:prstGeom>
        </p:spPr>
        <p:txBody>
          <a:bodyPr tIns="34290" rIns="68580" bIns="34290" anchor="b">
            <a:normAutofit/>
          </a:bodyPr>
          <a:lstStyle/>
          <a:p>
            <a:pPr defTabSz="342900">
              <a:spcBef>
                <a:spcPct val="0"/>
              </a:spcBef>
              <a:tabLst>
                <a:tab pos="0" algn="l"/>
                <a:tab pos="685800" algn="l"/>
                <a:tab pos="1371600" algn="l"/>
                <a:tab pos="2057400" algn="l"/>
                <a:tab pos="2743200" algn="l"/>
                <a:tab pos="3429000" algn="l"/>
                <a:tab pos="4114800" algn="l"/>
                <a:tab pos="4800600" algn="l"/>
                <a:tab pos="5486400" algn="l"/>
                <a:tab pos="6172200" algn="l"/>
                <a:tab pos="6858000" algn="l"/>
                <a:tab pos="7543800" algn="l"/>
              </a:tabLst>
              <a:defRPr/>
            </a:pPr>
            <a:r>
              <a:rPr lang="en-GB" sz="21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In collaboration with</a:t>
            </a:r>
          </a:p>
        </p:txBody>
      </p:sp>
      <p:sp>
        <p:nvSpPr>
          <p:cNvPr id="7" name="Rectangle 6"/>
          <p:cNvSpPr/>
          <p:nvPr/>
        </p:nvSpPr>
        <p:spPr>
          <a:xfrm>
            <a:off x="3393273" y="5197090"/>
            <a:ext cx="1178727" cy="8036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sz="1350">
              <a:solidFill>
                <a:prstClr val="white"/>
              </a:solidFill>
              <a:latin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646" y="1712431"/>
            <a:ext cx="2633904" cy="7536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7901" y="2462590"/>
            <a:ext cx="1998221" cy="91105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4794" y="2347291"/>
            <a:ext cx="1863942" cy="100342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042" y="3308814"/>
            <a:ext cx="1941351" cy="1098023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23D4D70-A6BE-3150-C403-45059210ABF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22997" y="4354149"/>
            <a:ext cx="1887965" cy="58701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9187" y="1682886"/>
            <a:ext cx="1423232" cy="92868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75540" y="2525553"/>
            <a:ext cx="1971377" cy="70603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366980" y="1682886"/>
            <a:ext cx="1657350" cy="928688"/>
          </a:xfrm>
          <a:prstGeom prst="rect">
            <a:avLst/>
          </a:prstGeom>
        </p:spPr>
      </p:pic>
      <p:pic>
        <p:nvPicPr>
          <p:cNvPr id="13" name="Picture 12" descr="North West Department: Health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2122" y="2491810"/>
            <a:ext cx="1345190" cy="78724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 descr="Medecins Sans Frontieres Doctors Without Borders Logo Vector ..."/>
          <p:cNvPicPr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93" y="3446945"/>
            <a:ext cx="2281714" cy="81097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 descr="UNICEF: History of a Logo - Redesign for the 75th ...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4779" y="3396568"/>
            <a:ext cx="1625453" cy="8115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Picture 15" descr="World Health Organization (WHO) Logo"/>
          <p:cNvPicPr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1" y="3475387"/>
            <a:ext cx="1657826" cy="6538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Picture 16" descr="History of Philanthropy Case Study: Clinton Health Access Initiative's Role  in Global Price Drops for Antiretroviral Drugs - Open Philanthropy">
            <a:extLst>
              <a:ext uri="{FF2B5EF4-FFF2-40B4-BE49-F238E27FC236}">
                <a16:creationId xmlns:a16="http://schemas.microsoft.com/office/drawing/2014/main" id="{BBE0424D-0C48-36BE-A875-AF68A0F92351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4529139"/>
            <a:ext cx="2088232" cy="58701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257525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116632" y="333375"/>
            <a:ext cx="6192688" cy="719138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rial (Headings)"/>
              </a:rPr>
              <a:t>Presentation 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950" y="1196753"/>
            <a:ext cx="9036050" cy="4536504"/>
          </a:xfrm>
        </p:spPr>
        <p:txBody>
          <a:bodyPr>
            <a:normAutofit/>
          </a:bodyPr>
          <a:lstStyle/>
          <a:p>
            <a:r>
              <a:rPr lang="en-US" sz="2900" dirty="0"/>
              <a:t>Introduction</a:t>
            </a:r>
          </a:p>
          <a:p>
            <a:r>
              <a:rPr lang="en-US" sz="2900" dirty="0"/>
              <a:t>IHR background</a:t>
            </a:r>
          </a:p>
          <a:p>
            <a:r>
              <a:rPr lang="en-US" sz="2900" dirty="0"/>
              <a:t>Preparedness and Resilience for Emergency Threats (PRET)</a:t>
            </a:r>
          </a:p>
          <a:p>
            <a:r>
              <a:rPr lang="en-US" sz="2900" dirty="0"/>
              <a:t>Cholera outbreak and response</a:t>
            </a:r>
          </a:p>
          <a:p>
            <a:r>
              <a:rPr lang="en-US" sz="2900" dirty="0"/>
              <a:t>Best practices</a:t>
            </a:r>
          </a:p>
          <a:p>
            <a:r>
              <a:rPr lang="en-US" sz="2900" dirty="0"/>
              <a:t>Recommendations</a:t>
            </a:r>
          </a:p>
          <a:p>
            <a:r>
              <a:rPr lang="en-US" sz="2900" dirty="0"/>
              <a:t>Conclusion</a:t>
            </a:r>
          </a:p>
          <a:p>
            <a:endParaRPr lang="en-US" sz="29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7281237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51520" y="2070143"/>
            <a:ext cx="864096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sz="48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</a:br>
            <a:r>
              <a:rPr kumimoji="0" lang="en-US" sz="9600" b="1" i="0" u="none" strike="noStrike" cap="none" normalizeH="0" baseline="0" dirty="0">
                <a:ln>
                  <a:noFill/>
                </a:ln>
                <a:solidFill>
                  <a:srgbClr val="005D28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Thank you</a:t>
            </a:r>
            <a:endParaRPr kumimoji="0" lang="en-US" sz="9600" b="0" i="0" u="none" strike="noStrike" cap="none" normalizeH="0" baseline="0" dirty="0">
              <a:ln>
                <a:noFill/>
              </a:ln>
              <a:solidFill>
                <a:srgbClr val="005D28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251520" y="106138"/>
            <a:ext cx="6120680" cy="719138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rial (Headings)"/>
              </a:rPr>
              <a:t>International Health Regulations (2005)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950" y="1052513"/>
            <a:ext cx="9036050" cy="4980211"/>
          </a:xfrm>
        </p:spPr>
        <p:txBody>
          <a:bodyPr>
            <a:normAutofit fontScale="92500"/>
          </a:bodyPr>
          <a:lstStyle/>
          <a:p>
            <a:pPr algn="just"/>
            <a:r>
              <a:rPr lang="en-029" sz="2400" dirty="0"/>
              <a:t>IHR  (2005) are a </a:t>
            </a:r>
            <a:r>
              <a:rPr lang="en-029" sz="2400" b="1" dirty="0"/>
              <a:t>legally-binding global health security framework  </a:t>
            </a:r>
            <a:r>
              <a:rPr lang="en-029" sz="2400" dirty="0"/>
              <a:t>whose purpose and scope are “to prevent, protect against, control, and provide a public health response to the international spread of disease in ways that are commensurate with and restricted to public health risks and which </a:t>
            </a:r>
            <a:r>
              <a:rPr lang="en-029" sz="2400" b="1" dirty="0"/>
              <a:t>avoid unnecessary interference with international traffic and trade</a:t>
            </a:r>
            <a:r>
              <a:rPr lang="en-029" sz="2400" dirty="0"/>
              <a:t>.”  </a:t>
            </a:r>
            <a:endParaRPr lang="en-ZA" sz="2400" dirty="0"/>
          </a:p>
          <a:p>
            <a:pPr algn="just"/>
            <a:r>
              <a:rPr lang="en-029" sz="2400" dirty="0"/>
              <a:t>South Africa, as one of the Member States who are signatory to the Regulations, is expected to develop core capacities to prepare, detect, and respond to public health events. </a:t>
            </a:r>
          </a:p>
          <a:p>
            <a:pPr algn="just"/>
            <a:r>
              <a:rPr lang="en-GB" sz="2400" dirty="0"/>
              <a:t>As part of the implementation of the IHR (2005), States Parties must designate National IHR Focal Points (NFP), as </a:t>
            </a:r>
            <a:r>
              <a:rPr lang="en-GB" sz="2400" b="1" dirty="0"/>
              <a:t>a single entry point for communication with WHO IHR Contact Points related to public health event notification, consultation, verification, information sharing, and determination of a potential Public Health Emergency of International Concern (PHEIC).</a:t>
            </a:r>
            <a:endParaRPr lang="en-ZA" sz="2400" b="1" dirty="0"/>
          </a:p>
          <a:p>
            <a:endParaRPr lang="en-US" sz="2800" dirty="0"/>
          </a:p>
          <a:p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1712528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359650" y="1340768"/>
            <a:ext cx="1755436" cy="14053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PREVENTION TECHNICAL WORKING GROUPS</a:t>
            </a:r>
          </a:p>
          <a:p>
            <a:pPr lvl="0"/>
            <a:r>
              <a:rPr lang="en-US" sz="1100" i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LEAD: NDOH COMMUNICABLE DISEASE  CONTROL</a:t>
            </a:r>
            <a:endParaRPr lang="en-US" sz="1100" dirty="0"/>
          </a:p>
        </p:txBody>
      </p:sp>
      <p:sp>
        <p:nvSpPr>
          <p:cNvPr id="4" name="Rounded Rectangle 3"/>
          <p:cNvSpPr/>
          <p:nvPr/>
        </p:nvSpPr>
        <p:spPr>
          <a:xfrm>
            <a:off x="3265014" y="2899350"/>
            <a:ext cx="1793965" cy="79326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DETECTION TECHNICAL WORKING GROUPS</a:t>
            </a:r>
          </a:p>
          <a:p>
            <a:pPr lvl="0"/>
            <a:r>
              <a:rPr lang="en-US" sz="1100" i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LEAD: NICD PUBLIC HEALTH SURVEILLANCE AND RESPONSE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267022" y="3799831"/>
            <a:ext cx="1641298" cy="68580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RESPONSE TECHNICAL WORKING GROUPS</a:t>
            </a:r>
          </a:p>
          <a:p>
            <a:pPr lvl="0"/>
            <a:r>
              <a:rPr lang="en-US" sz="1100" i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LEAD: NDOH DISASTER MEDICINE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260440" y="4613576"/>
            <a:ext cx="1854645" cy="1119680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accent5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OTHER IHR-RELATED HAZARDS TECHNICAL WORKING GROUPS</a:t>
            </a:r>
          </a:p>
          <a:p>
            <a:pPr lvl="0"/>
            <a:r>
              <a:rPr lang="en-US" sz="1100" i="1" dirty="0">
                <a:ln w="0"/>
                <a:solidFill>
                  <a:schemeClr val="accent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LEAD:  NDOH PORT HEALTH AND ENVIRONMENTAL HEALTH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73156" y="1256093"/>
            <a:ext cx="2867098" cy="1565892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National Legislation, Policy and Financing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IHR Coordination, Communication and Advocacy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Antimicrobial Resistance (AMR)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Zoonotic Disease 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 Food Safety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6. Biosafety and Biosecurity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7. Immunization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5365359" y="2987642"/>
            <a:ext cx="2649863" cy="717753"/>
          </a:xfrm>
          <a:prstGeom prst="roundRect">
            <a:avLst>
              <a:gd name="adj" fmla="val 14243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National Laboratory System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Real Time Surveillance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Reporting 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Workforce Development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365359" y="3886835"/>
            <a:ext cx="3599128" cy="851469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Preparedness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Emergency Response Operations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Linking Public Health and Security Authorities 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Medical Countermeasures and Personnel Deployment 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 Risk Communication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449318" y="4991313"/>
            <a:ext cx="2149867" cy="767150"/>
          </a:xfrm>
          <a:prstGeom prst="roundRect">
            <a:avLst>
              <a:gd name="adj" fmla="val 13810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Points of Entry (</a:t>
            </a:r>
            <a:r>
              <a:rPr lang="en-US" sz="1100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PoE</a:t>
            </a:r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)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Chemical Events</a:t>
            </a:r>
          </a:p>
          <a:p>
            <a:pPr lvl="0"/>
            <a:r>
              <a:rPr lang="en-US" sz="11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Radiation Emergencies 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31861" y="1982268"/>
            <a:ext cx="1957227" cy="333653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1200" b="1" dirty="0">
                <a:solidFill>
                  <a:schemeClr val="accent1">
                    <a:lumMod val="50000"/>
                  </a:schemeClr>
                </a:solidFill>
              </a:rPr>
              <a:t>South Africa IHR NFP</a:t>
            </a:r>
          </a:p>
          <a:p>
            <a:pPr lvl="0"/>
            <a:endParaRPr lang="en-US" sz="825" b="1" dirty="0">
              <a:solidFill>
                <a:schemeClr val="accent1">
                  <a:lumMod val="50000"/>
                </a:schemeClr>
              </a:solidFill>
            </a:endParaRP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1.Designated IHR NFP Responsible</a:t>
            </a: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2. NDOH Disaster Medicine</a:t>
            </a: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3. NDOH Zoonotic Diseases</a:t>
            </a: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4. NDOH  Port Health</a:t>
            </a: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5. NICD Division of Public Health Surveillance and Response</a:t>
            </a: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6. IHR NFP Coordinator</a:t>
            </a:r>
          </a:p>
          <a:p>
            <a:pPr lvl="0"/>
            <a:r>
              <a:rPr lang="en-US" sz="1200" dirty="0">
                <a:solidFill>
                  <a:prstClr val="black"/>
                </a:solidFill>
              </a:rPr>
              <a:t>7. IHR NFP Duty Officers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3359650" y="1797335"/>
            <a:ext cx="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cxnSpLocks/>
          </p:cNvCxnSpPr>
          <p:nvPr/>
        </p:nvCxnSpPr>
        <p:spPr>
          <a:xfrm>
            <a:off x="2902209" y="2401422"/>
            <a:ext cx="43264" cy="2572552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589088" y="3650534"/>
            <a:ext cx="31593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2934878" y="2401422"/>
            <a:ext cx="344827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2934878" y="3272957"/>
            <a:ext cx="32556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2945473" y="4031963"/>
            <a:ext cx="29666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cxnSpLocks/>
          </p:cNvCxnSpPr>
          <p:nvPr/>
        </p:nvCxnSpPr>
        <p:spPr>
          <a:xfrm>
            <a:off x="2973888" y="4991313"/>
            <a:ext cx="30886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cxnSpLocks/>
            <a:stCxn id="4" idx="3"/>
          </p:cNvCxnSpPr>
          <p:nvPr/>
        </p:nvCxnSpPr>
        <p:spPr>
          <a:xfrm flipV="1">
            <a:off x="5058979" y="3240041"/>
            <a:ext cx="279087" cy="5594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4908320" y="4121378"/>
            <a:ext cx="396839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cxnSpLocks/>
          </p:cNvCxnSpPr>
          <p:nvPr/>
        </p:nvCxnSpPr>
        <p:spPr>
          <a:xfrm flipV="1">
            <a:off x="5170469" y="5310127"/>
            <a:ext cx="244655" cy="252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cxnSpLocks/>
            <a:stCxn id="3" idx="3"/>
          </p:cNvCxnSpPr>
          <p:nvPr/>
        </p:nvCxnSpPr>
        <p:spPr>
          <a:xfrm>
            <a:off x="5115086" y="2043426"/>
            <a:ext cx="334232" cy="15473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itle 9"/>
          <p:cNvSpPr>
            <a:spLocks noGrp="1"/>
          </p:cNvSpPr>
          <p:nvPr>
            <p:ph type="title" idx="4294967295"/>
          </p:nvPr>
        </p:nvSpPr>
        <p:spPr>
          <a:xfrm>
            <a:off x="-1133696" y="442362"/>
            <a:ext cx="7445567" cy="863266"/>
          </a:xfrm>
        </p:spPr>
        <p:txBody>
          <a:bodyPr/>
          <a:lstStyle/>
          <a:p>
            <a:r>
              <a:rPr lang="en-ZA" sz="3200" dirty="0">
                <a:solidFill>
                  <a:schemeClr val="bg1"/>
                </a:solidFill>
                <a:latin typeface="Arial (Headings)"/>
              </a:rPr>
              <a:t>IHR Functional components</a:t>
            </a:r>
          </a:p>
        </p:txBody>
      </p:sp>
    </p:spTree>
    <p:extLst>
      <p:ext uri="{BB962C8B-B14F-4D97-AF65-F5344CB8AC3E}">
        <p14:creationId xmlns:p14="http://schemas.microsoft.com/office/powerpoint/2010/main" val="3284681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33375"/>
            <a:ext cx="5436096" cy="719138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Arial (Headings)"/>
              </a:rPr>
              <a:t>Cholera 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950" y="1052513"/>
            <a:ext cx="9036050" cy="4980211"/>
          </a:xfrm>
        </p:spPr>
        <p:txBody>
          <a:bodyPr>
            <a:normAutofit fontScale="92500" lnSpcReduction="20000"/>
          </a:bodyPr>
          <a:lstStyle/>
          <a:p>
            <a:pPr algn="just"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Cholera is a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diarrhoeal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disease caused by a bacterium called </a:t>
            </a:r>
            <a:r>
              <a:rPr lang="en-US" sz="2400" i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Vibrio cholerae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disease is able to cause large outbreaks and epidemics.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Cholera outbreaks usually occur in the developing world and are associated with poor water, sanitation and hygiene infrastructures.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Most persons infected with cholera will have very mild illness or not feel ill at all. 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Mild cholera presents as a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diarrhoeal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illness which can’t easily be distinguished from other common causes of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diarrhoea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In its severe form, cholera typically presents as follows: 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- sudden onset of illness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-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diarrhoea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which is profuse, painless and watery, with flecks of   		mucus 	in the stool ("rice water" stools)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- vomiting may occur, usually early in the illness 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            - most persons don’t have fever, although children may 			develop a fever                   	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	- dehydration occurs rapidly and if untreated can be fatal </a:t>
            </a:r>
          </a:p>
          <a:p>
            <a:endParaRPr lang="en-US" sz="2800" dirty="0"/>
          </a:p>
          <a:p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14976131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108520" y="333375"/>
            <a:ext cx="2952328" cy="719138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</a:rPr>
              <a:t>Rice water stool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950" y="1196752"/>
            <a:ext cx="9036050" cy="4980211"/>
          </a:xfrm>
        </p:spPr>
        <p:txBody>
          <a:bodyPr>
            <a:normAutofit/>
          </a:bodyPr>
          <a:lstStyle/>
          <a:p>
            <a:endParaRPr lang="en-US" sz="2800" dirty="0"/>
          </a:p>
          <a:p>
            <a:endParaRPr lang="en-ZA" sz="2800" dirty="0">
              <a:latin typeface="Arial (Headings)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FC002C-83C9-F657-20C9-83886B96B19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556792"/>
            <a:ext cx="3240360" cy="3600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1E64D2-B615-1273-442B-1113768F67DF}"/>
              </a:ext>
            </a:extLst>
          </p:cNvPr>
          <p:cNvSpPr txBox="1"/>
          <p:nvPr/>
        </p:nvSpPr>
        <p:spPr>
          <a:xfrm>
            <a:off x="4283968" y="1556792"/>
            <a:ext cx="3240360" cy="36163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9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appearance of stool in severe cases is classically described as ‘</a:t>
            </a:r>
            <a:r>
              <a:rPr lang="en-US" sz="2000" b="1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rice water’</a:t>
            </a:r>
          </a:p>
          <a:p>
            <a:endParaRPr lang="en-US" sz="2000" b="1" i="0" u="none" strike="noStrike" baseline="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but in many cases with mild to moderate cholera the stool is watery but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coloured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ANY acute watery stool, regardless of </a:t>
            </a:r>
            <a:r>
              <a:rPr lang="en-US" sz="2000" b="0" i="0" u="none" strike="noStrike" baseline="0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colour</a:t>
            </a:r>
            <a:r>
              <a:rPr lang="en-US" sz="2000" b="0" i="0" u="none" strike="noStrike" baseline="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must be regarded as suspected cholera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03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33375"/>
            <a:ext cx="4211960" cy="719138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rial (Headings)"/>
              </a:rPr>
              <a:t>Cholera transmission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950" y="1196752"/>
            <a:ext cx="9036050" cy="4980211"/>
          </a:xfrm>
        </p:spPr>
        <p:txBody>
          <a:bodyPr>
            <a:normAutofit fontScale="92500" lnSpcReduction="10000"/>
          </a:bodyPr>
          <a:lstStyle/>
          <a:p>
            <a:pPr algn="just"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people most at risk of contracting cholera are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those who do not have access to piped safe water and improved sanitation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Water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contaminated with human </a:t>
            </a:r>
            <a:r>
              <a:rPr lang="en-US" sz="2400" b="1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faeces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 the most important means of cholera transmission, either directly (through drinking contaminated water) or indirectly (through eating contaminated food).   </a:t>
            </a:r>
          </a:p>
          <a:p>
            <a:pPr algn="just">
              <a:spcBef>
                <a:spcPts val="0"/>
              </a:spcBef>
            </a:pP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Water can be contaminated at its </a:t>
            </a: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source, during storage or during use  </a:t>
            </a:r>
          </a:p>
          <a:p>
            <a:pPr algn="just">
              <a:spcBef>
                <a:spcPts val="0"/>
              </a:spcBef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Food can become contaminated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when it comes into contact with contaminated water. Vegetables that have been </a:t>
            </a:r>
            <a:r>
              <a:rPr lang="en-US" sz="2400" dirty="0" err="1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fertilised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with human excreta (nightsoil) or "freshened" with contaminated water also become contaminated. </a:t>
            </a:r>
          </a:p>
          <a:p>
            <a:pPr algn="just">
              <a:spcBef>
                <a:spcPts val="0"/>
              </a:spcBef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Fish (particularly shellfish) sourced from contaminated water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and eaten raw or insufficiently cooked may also cause infection  </a:t>
            </a:r>
          </a:p>
          <a:p>
            <a:pPr algn="just">
              <a:spcBef>
                <a:spcPts val="0"/>
              </a:spcBef>
            </a:pPr>
            <a:r>
              <a:rPr lang="en-US" sz="2400" b="1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Soiled hands </a:t>
            </a:r>
            <a:r>
              <a:rPr lang="en-US" sz="2400" dirty="0">
                <a:solidFill>
                  <a:prstClr val="black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can also contaminate clean drinking water and food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132105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612576" y="404664"/>
            <a:ext cx="7200800" cy="1052513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rial (Headings)"/>
              </a:rPr>
              <a:t>Cholera outbreak in South Africa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107950" y="1052736"/>
            <a:ext cx="9036050" cy="4980211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On 1</a:t>
            </a:r>
            <a:r>
              <a:rPr lang="en-US" sz="18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February 2023 Gauteng Province reported two cases of cholera with a travel history to one of the </a:t>
            </a:r>
            <a:r>
              <a:rPr lang="en-US" sz="1800" dirty="0" err="1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neighbouring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countries with an ongoing cholera outbreak.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South African Government officially declared the cholera outbreak on 5 February. Over the period </a:t>
            </a: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February and March 2023, Gauteng Province reported eleven laboratory-confirmed cases and one death.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With subsequent local transmission, 17 out of 52 districts in 5 provinces (Gauteng, Free State, Mpumalanga, North-West and Limpopo) reported cases. Among these five provinces originally affected, t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he last confirmed case of cholera was reported from Gauteng Province on 20 June 2023.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KwaZulu Natal Province also reported an imported case on 18 July 2023 but that remained the only case with no local transmission. By 31</a:t>
            </a:r>
            <a:r>
              <a:rPr lang="en-US" sz="1800" baseline="300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July a total of 1,380 cholera cases (52% female, 199 laboratory confirmed), 320 admissions, 47 deaths, case fatality rate 3.4% had been reported in South Africa.</a:t>
            </a:r>
          </a:p>
          <a:p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174795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-756592" y="404664"/>
            <a:ext cx="7200800" cy="1052513"/>
          </a:xfrm>
        </p:spPr>
        <p:txBody>
          <a:bodyPr/>
          <a:lstStyle/>
          <a:p>
            <a:r>
              <a:rPr lang="en-US" sz="3200" dirty="0">
                <a:solidFill>
                  <a:schemeClr val="bg1"/>
                </a:solidFill>
                <a:latin typeface="Arial (Headings)"/>
              </a:rPr>
              <a:t>Epidemiologic curve of Cholera 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8DF9607-DC41-C234-225A-9793593D7EF1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413274" y="1598908"/>
            <a:ext cx="8425402" cy="4176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4851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PNDeIVz0RoyyGqFVhYARYQ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2241</TotalTime>
  <Words>1580</Words>
  <Application>Microsoft Office PowerPoint</Application>
  <PresentationFormat>On-screen Show (4:3)</PresentationFormat>
  <Paragraphs>191</Paragraphs>
  <Slides>20</Slides>
  <Notes>4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Arial (Headings)</vt:lpstr>
      <vt:lpstr>Calibri</vt:lpstr>
      <vt:lpstr>Courier New</vt:lpstr>
      <vt:lpstr>Verdana</vt:lpstr>
      <vt:lpstr>Office Theme</vt:lpstr>
      <vt:lpstr>Custom Design</vt:lpstr>
      <vt:lpstr>think-cell Slide</vt:lpstr>
      <vt:lpstr>PowerPoint Presentation</vt:lpstr>
      <vt:lpstr>Presentation outline</vt:lpstr>
      <vt:lpstr>International Health Regulations (2005)</vt:lpstr>
      <vt:lpstr>IHR Functional components</vt:lpstr>
      <vt:lpstr>Cholera background</vt:lpstr>
      <vt:lpstr>Rice water stool</vt:lpstr>
      <vt:lpstr>Cholera transmission</vt:lpstr>
      <vt:lpstr>Cholera outbreak in South Africa</vt:lpstr>
      <vt:lpstr>Epidemiologic curve of Cholera </vt:lpstr>
      <vt:lpstr>Components for Health Preparedness, and Resilience for Emerging Threats (PRET)</vt:lpstr>
      <vt:lpstr>Cholera Response according to the 5Cs </vt:lpstr>
      <vt:lpstr>Cholera Response according to the 5Cs </vt:lpstr>
      <vt:lpstr>Public Health Response: Case management – Kanana CTU  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Schmim</dc:creator>
  <cp:lastModifiedBy>Tsakani Furumele</cp:lastModifiedBy>
  <cp:revision>23</cp:revision>
  <dcterms:created xsi:type="dcterms:W3CDTF">2013-10-17T06:13:57Z</dcterms:created>
  <dcterms:modified xsi:type="dcterms:W3CDTF">2023-09-06T19:44:15Z</dcterms:modified>
</cp:coreProperties>
</file>